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sldIdLst>
    <p:sldId id="256" r:id="rId2"/>
    <p:sldId id="258" r:id="rId3"/>
    <p:sldId id="257" r:id="rId4"/>
    <p:sldId id="268" r:id="rId5"/>
    <p:sldId id="266" r:id="rId6"/>
    <p:sldId id="260" r:id="rId7"/>
    <p:sldId id="261" r:id="rId8"/>
    <p:sldId id="263" r:id="rId9"/>
    <p:sldId id="277" r:id="rId10"/>
    <p:sldId id="278" r:id="rId11"/>
    <p:sldId id="265" r:id="rId12"/>
    <p:sldId id="279" r:id="rId13"/>
    <p:sldId id="285" r:id="rId14"/>
    <p:sldId id="286" r:id="rId15"/>
    <p:sldId id="283" r:id="rId16"/>
    <p:sldId id="288" r:id="rId17"/>
    <p:sldId id="284" r:id="rId18"/>
    <p:sldId id="269" r:id="rId19"/>
    <p:sldId id="28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snapToGrid="0">
      <p:cViewPr varScale="1">
        <p:scale>
          <a:sx n="86" d="100"/>
          <a:sy n="86" d="100"/>
        </p:scale>
        <p:origin x="58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325733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80C6A-4648-432D-8D06-E9CA0A999013}"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93194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412275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56919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85772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087319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3857866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2168489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65777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76952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31301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F80C6A-4648-432D-8D06-E9CA0A999013}"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0271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F80C6A-4648-432D-8D06-E9CA0A999013}" type="datetimeFigureOut">
              <a:rPr lang="en-IN" smtClean="0"/>
              <a:t>01-06-2023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200773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299136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19672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DF80C6A-4648-432D-8D06-E9CA0A999013}" type="datetimeFigureOut">
              <a:rPr lang="en-IN" smtClean="0"/>
              <a:t>01-06-2023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0607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80C6A-4648-432D-8D06-E9CA0A999013}"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B4DE18-7CC2-45B7-834E-BF14961BBE9C}" type="slidenum">
              <a:rPr lang="en-IN" smtClean="0"/>
              <a:t>‹#›</a:t>
            </a:fld>
            <a:endParaRPr lang="en-IN"/>
          </a:p>
        </p:txBody>
      </p:sp>
    </p:spTree>
    <p:extLst>
      <p:ext uri="{BB962C8B-B14F-4D97-AF65-F5344CB8AC3E}">
        <p14:creationId xmlns:p14="http://schemas.microsoft.com/office/powerpoint/2010/main" val="139978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DF80C6A-4648-432D-8D06-E9CA0A999013}" type="datetimeFigureOut">
              <a:rPr lang="en-IN" smtClean="0"/>
              <a:t>01-06-2023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B4DE18-7CC2-45B7-834E-BF14961BBE9C}" type="slidenum">
              <a:rPr lang="en-IN" smtClean="0"/>
              <a:t>‹#›</a:t>
            </a:fld>
            <a:endParaRPr lang="en-IN"/>
          </a:p>
        </p:txBody>
      </p:sp>
    </p:spTree>
    <p:extLst>
      <p:ext uri="{BB962C8B-B14F-4D97-AF65-F5344CB8AC3E}">
        <p14:creationId xmlns:p14="http://schemas.microsoft.com/office/powerpoint/2010/main" val="1559320162"/>
      </p:ext>
    </p:extLst>
  </p:cSld>
  <p:clrMap bg1="dk1" tx1="lt1" bg2="dk2" tx2="lt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0FCA-1889-41DA-BE56-3AB0548BD061}"/>
              </a:ext>
            </a:extLst>
          </p:cNvPr>
          <p:cNvSpPr>
            <a:spLocks noGrp="1"/>
          </p:cNvSpPr>
          <p:nvPr>
            <p:ph type="ctrTitle"/>
          </p:nvPr>
        </p:nvSpPr>
        <p:spPr>
          <a:xfrm>
            <a:off x="1405779" y="957079"/>
            <a:ext cx="8926498" cy="1004137"/>
          </a:xfrm>
        </p:spPr>
        <p:txBody>
          <a:bodyPr>
            <a:normAutofit/>
          </a:bodyPr>
          <a:lstStyle/>
          <a:p>
            <a:r>
              <a:rPr lang="en-IN" sz="4000" dirty="0"/>
              <a:t>NUMBER PLATE RECOGNITION</a:t>
            </a:r>
          </a:p>
        </p:txBody>
      </p:sp>
      <p:sp>
        <p:nvSpPr>
          <p:cNvPr id="3" name="Subtitle 2">
            <a:extLst>
              <a:ext uri="{FF2B5EF4-FFF2-40B4-BE49-F238E27FC236}">
                <a16:creationId xmlns:a16="http://schemas.microsoft.com/office/drawing/2014/main" id="{97076BA2-9DC8-4D7B-BCA8-0578B86BB96C}"/>
              </a:ext>
            </a:extLst>
          </p:cNvPr>
          <p:cNvSpPr>
            <a:spLocks noGrp="1"/>
          </p:cNvSpPr>
          <p:nvPr>
            <p:ph type="subTitle" idx="1"/>
          </p:nvPr>
        </p:nvSpPr>
        <p:spPr>
          <a:xfrm>
            <a:off x="1325880" y="3962402"/>
            <a:ext cx="9494520" cy="1920050"/>
          </a:xfrm>
        </p:spPr>
        <p:txBody>
          <a:bodyPr numCol="3">
            <a:noAutofit/>
          </a:bodyPr>
          <a:lstStyle/>
          <a:p>
            <a:r>
              <a:rPr lang="en-US" sz="1400" cap="none" dirty="0">
                <a:solidFill>
                  <a:schemeClr val="tx1"/>
                </a:solidFill>
              </a:rPr>
              <a:t>Team members</a:t>
            </a:r>
          </a:p>
          <a:p>
            <a:r>
              <a:rPr lang="en-US" sz="1400" cap="none" dirty="0" err="1">
                <a:solidFill>
                  <a:schemeClr val="tx1"/>
                </a:solidFill>
              </a:rPr>
              <a:t>Yuvanshankar</a:t>
            </a:r>
            <a:r>
              <a:rPr lang="en-US" sz="1400" cap="none" dirty="0">
                <a:solidFill>
                  <a:schemeClr val="tx1"/>
                </a:solidFill>
              </a:rPr>
              <a:t> Kannan</a:t>
            </a:r>
          </a:p>
          <a:p>
            <a:r>
              <a:rPr lang="en-US" sz="1400" cap="none" dirty="0">
                <a:solidFill>
                  <a:schemeClr val="tx1"/>
                </a:solidFill>
              </a:rPr>
              <a:t>Student / Department of IT</a:t>
            </a:r>
          </a:p>
          <a:p>
            <a:r>
              <a:rPr lang="en-US" sz="1400" cap="none" dirty="0" err="1">
                <a:solidFill>
                  <a:schemeClr val="tx1"/>
                </a:solidFill>
              </a:rPr>
              <a:t>Panimalar</a:t>
            </a:r>
            <a:r>
              <a:rPr lang="en-US" sz="1400" cap="none" dirty="0">
                <a:solidFill>
                  <a:schemeClr val="tx1"/>
                </a:solidFill>
              </a:rPr>
              <a:t> Institute of technology</a:t>
            </a:r>
          </a:p>
          <a:p>
            <a:r>
              <a:rPr lang="en-US" sz="1400" cap="none" dirty="0">
                <a:solidFill>
                  <a:schemeClr val="tx1"/>
                </a:solidFill>
              </a:rPr>
              <a:t>Chennai, India</a:t>
            </a:r>
          </a:p>
          <a:p>
            <a:endParaRPr lang="en-US" sz="1400" cap="none" dirty="0">
              <a:solidFill>
                <a:schemeClr val="tx1"/>
              </a:solidFill>
            </a:endParaRPr>
          </a:p>
          <a:p>
            <a:endParaRPr lang="en-US" sz="1400" cap="none" dirty="0">
              <a:solidFill>
                <a:schemeClr val="tx1"/>
              </a:solidFill>
            </a:endParaRPr>
          </a:p>
          <a:p>
            <a:endParaRPr lang="en-US" sz="1400" cap="none" dirty="0">
              <a:solidFill>
                <a:schemeClr val="tx1"/>
              </a:solidFill>
            </a:endParaRPr>
          </a:p>
          <a:p>
            <a:r>
              <a:rPr lang="en-US" sz="1400" cap="none" dirty="0" err="1">
                <a:solidFill>
                  <a:schemeClr val="tx1"/>
                </a:solidFill>
              </a:rPr>
              <a:t>Nedumaran.N</a:t>
            </a:r>
            <a:endParaRPr lang="en-US" sz="1400" cap="none" dirty="0">
              <a:solidFill>
                <a:schemeClr val="tx1"/>
              </a:solidFill>
            </a:endParaRPr>
          </a:p>
          <a:p>
            <a:r>
              <a:rPr lang="en-US" sz="1400" cap="none" dirty="0">
                <a:solidFill>
                  <a:schemeClr val="tx1"/>
                </a:solidFill>
              </a:rPr>
              <a:t>Student / Department of IT</a:t>
            </a:r>
          </a:p>
          <a:p>
            <a:r>
              <a:rPr lang="en-US" sz="1400" cap="none" dirty="0" err="1">
                <a:solidFill>
                  <a:schemeClr val="tx1"/>
                </a:solidFill>
              </a:rPr>
              <a:t>Panimalar</a:t>
            </a:r>
            <a:r>
              <a:rPr lang="en-US" sz="1400" cap="none" dirty="0">
                <a:solidFill>
                  <a:schemeClr val="tx1"/>
                </a:solidFill>
              </a:rPr>
              <a:t> Institute of technology</a:t>
            </a:r>
          </a:p>
          <a:p>
            <a:r>
              <a:rPr lang="en-US" sz="1400" cap="none" dirty="0">
                <a:solidFill>
                  <a:schemeClr val="tx1"/>
                </a:solidFill>
              </a:rPr>
              <a:t>Chennai, India</a:t>
            </a:r>
          </a:p>
          <a:p>
            <a:endParaRPr lang="en-US" sz="1400" cap="none" dirty="0">
              <a:solidFill>
                <a:schemeClr val="tx1"/>
              </a:solidFill>
            </a:endParaRPr>
          </a:p>
          <a:p>
            <a:endParaRPr lang="en-US" sz="1400" cap="none" dirty="0">
              <a:solidFill>
                <a:schemeClr val="tx1"/>
              </a:solidFill>
            </a:endParaRPr>
          </a:p>
          <a:p>
            <a:endParaRPr lang="en-US" sz="1400" cap="none" dirty="0">
              <a:solidFill>
                <a:schemeClr val="tx1"/>
              </a:solidFill>
            </a:endParaRPr>
          </a:p>
          <a:p>
            <a:r>
              <a:rPr lang="en-US" sz="1400" cap="none" dirty="0" err="1">
                <a:solidFill>
                  <a:schemeClr val="tx1"/>
                </a:solidFill>
              </a:rPr>
              <a:t>Vigneshwaran.R</a:t>
            </a:r>
            <a:endParaRPr lang="en-US" sz="1400" cap="none" dirty="0">
              <a:solidFill>
                <a:schemeClr val="tx1"/>
              </a:solidFill>
            </a:endParaRPr>
          </a:p>
          <a:p>
            <a:r>
              <a:rPr lang="en-US" sz="1400" cap="none" dirty="0">
                <a:solidFill>
                  <a:schemeClr val="tx1"/>
                </a:solidFill>
              </a:rPr>
              <a:t>Student / Department of IT</a:t>
            </a:r>
          </a:p>
          <a:p>
            <a:r>
              <a:rPr lang="en-US" sz="1400" cap="none" dirty="0" err="1">
                <a:solidFill>
                  <a:schemeClr val="tx1"/>
                </a:solidFill>
              </a:rPr>
              <a:t>Panimalar</a:t>
            </a:r>
            <a:r>
              <a:rPr lang="en-US" sz="1400" cap="none" dirty="0">
                <a:solidFill>
                  <a:schemeClr val="tx1"/>
                </a:solidFill>
              </a:rPr>
              <a:t> Institute of technology</a:t>
            </a:r>
          </a:p>
          <a:p>
            <a:r>
              <a:rPr lang="en-US" sz="1400" cap="none" dirty="0">
                <a:solidFill>
                  <a:schemeClr val="tx1"/>
                </a:solidFill>
              </a:rPr>
              <a:t>Chennai, India</a:t>
            </a:r>
          </a:p>
          <a:p>
            <a:endParaRPr lang="en-IN" sz="1400" cap="none" dirty="0">
              <a:solidFill>
                <a:schemeClr val="tx1"/>
              </a:solidFill>
            </a:endParaRPr>
          </a:p>
        </p:txBody>
      </p:sp>
      <p:sp>
        <p:nvSpPr>
          <p:cNvPr id="4" name="Subtitle 2">
            <a:extLst>
              <a:ext uri="{FF2B5EF4-FFF2-40B4-BE49-F238E27FC236}">
                <a16:creationId xmlns:a16="http://schemas.microsoft.com/office/drawing/2014/main" id="{7F3EAC70-B8E9-40CF-9B2C-54FFA52F1BED}"/>
              </a:ext>
            </a:extLst>
          </p:cNvPr>
          <p:cNvSpPr txBox="1">
            <a:spLocks/>
          </p:cNvSpPr>
          <p:nvPr/>
        </p:nvSpPr>
        <p:spPr>
          <a:xfrm>
            <a:off x="6184776" y="2589052"/>
            <a:ext cx="4635624" cy="1121814"/>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dirty="0"/>
              <a:t>Under the guidelines of </a:t>
            </a:r>
          </a:p>
          <a:p>
            <a:r>
              <a:rPr lang="en-US" dirty="0" err="1"/>
              <a:t>Dr.S</a:t>
            </a:r>
            <a:r>
              <a:rPr lang="en-US" dirty="0"/>
              <a:t>. SUMA CHRISTAL MARY, M.E.,</a:t>
            </a:r>
            <a:r>
              <a:rPr lang="en-US" dirty="0" err="1"/>
              <a:t>Ph.D</a:t>
            </a:r>
            <a:r>
              <a:rPr lang="en-US" dirty="0"/>
              <a:t>.,</a:t>
            </a:r>
          </a:p>
          <a:p>
            <a:r>
              <a:rPr lang="en-US" dirty="0"/>
              <a:t>Head of department Information technology</a:t>
            </a:r>
          </a:p>
          <a:p>
            <a:r>
              <a:rPr lang="en-US" dirty="0" err="1"/>
              <a:t>Panimalar</a:t>
            </a:r>
            <a:r>
              <a:rPr lang="en-US" dirty="0"/>
              <a:t> institute of technology</a:t>
            </a:r>
          </a:p>
          <a:p>
            <a:endParaRPr lang="en-IN" dirty="0"/>
          </a:p>
        </p:txBody>
      </p:sp>
    </p:spTree>
    <p:extLst>
      <p:ext uri="{BB962C8B-B14F-4D97-AF65-F5344CB8AC3E}">
        <p14:creationId xmlns:p14="http://schemas.microsoft.com/office/powerpoint/2010/main" val="714818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9709-9693-4BC8-EECA-AFAA1342D9BB}"/>
              </a:ext>
            </a:extLst>
          </p:cNvPr>
          <p:cNvSpPr>
            <a:spLocks noGrp="1"/>
          </p:cNvSpPr>
          <p:nvPr>
            <p:ph type="title"/>
          </p:nvPr>
        </p:nvSpPr>
        <p:spPr>
          <a:xfrm>
            <a:off x="838200" y="365126"/>
            <a:ext cx="10515600" cy="741780"/>
          </a:xfrm>
        </p:spPr>
        <p:txBody>
          <a:bodyPr/>
          <a:lstStyle/>
          <a:p>
            <a:r>
              <a:rPr lang="en-IN" sz="3600" b="1" dirty="0">
                <a:latin typeface="Times New Roman" panose="02020603050405020304" pitchFamily="18" charset="0"/>
                <a:cs typeface="Times New Roman" panose="02020603050405020304" pitchFamily="18" charset="0"/>
              </a:rPr>
              <a:t>TRAINING DATASETS</a:t>
            </a:r>
          </a:p>
        </p:txBody>
      </p:sp>
      <p:sp>
        <p:nvSpPr>
          <p:cNvPr id="3" name="Content Placeholder 2">
            <a:extLst>
              <a:ext uri="{FF2B5EF4-FFF2-40B4-BE49-F238E27FC236}">
                <a16:creationId xmlns:a16="http://schemas.microsoft.com/office/drawing/2014/main" id="{39948190-DA70-B4C2-4AFD-3F6FA0A00EDA}"/>
              </a:ext>
            </a:extLst>
          </p:cNvPr>
          <p:cNvSpPr>
            <a:spLocks noGrp="1"/>
          </p:cNvSpPr>
          <p:nvPr>
            <p:ph idx="1"/>
          </p:nvPr>
        </p:nvSpPr>
        <p:spPr>
          <a:xfrm>
            <a:off x="713851" y="1151524"/>
            <a:ext cx="11137838" cy="5453461"/>
          </a:xfrm>
        </p:spPr>
        <p:txBody>
          <a:bodyPr>
            <a:normAutofit/>
          </a:bodyPr>
          <a:lstStyle/>
          <a:p>
            <a:r>
              <a:rPr lang="en-IN" sz="1800" dirty="0">
                <a:effectLst/>
                <a:latin typeface="Times New Roman" panose="02020603050405020304" pitchFamily="18" charset="0"/>
                <a:ea typeface="MS Mincho" panose="02020609040205080304" pitchFamily="49" charset="-128"/>
              </a:rPr>
              <a:t> </a:t>
            </a:r>
            <a:r>
              <a:rPr lang="en-US" sz="1800" dirty="0">
                <a:effectLst/>
                <a:latin typeface="Times New Roman" panose="02020603050405020304" pitchFamily="18" charset="0"/>
                <a:ea typeface="MS Mincho" panose="02020609040205080304" pitchFamily="49" charset="-128"/>
              </a:rPr>
              <a:t>In this we are using vehicle number </a:t>
            </a:r>
            <a:r>
              <a:rPr lang="en-US" sz="1800" dirty="0">
                <a:latin typeface="Times New Roman" panose="02020603050405020304" pitchFamily="18" charset="0"/>
                <a:ea typeface="MS Mincho" panose="02020609040205080304" pitchFamily="49" charset="-128"/>
              </a:rPr>
              <a:t>plate </a:t>
            </a:r>
            <a:r>
              <a:rPr lang="en-US" sz="1800" dirty="0">
                <a:effectLst/>
                <a:latin typeface="Times New Roman" panose="02020603050405020304" pitchFamily="18" charset="0"/>
                <a:ea typeface="MS Mincho" panose="02020609040205080304" pitchFamily="49" charset="-128"/>
              </a:rPr>
              <a:t>data from every countries, and that detected plates is passed to </a:t>
            </a:r>
            <a:r>
              <a:rPr lang="en-US" sz="1800" dirty="0" err="1">
                <a:effectLst/>
                <a:latin typeface="Times New Roman" panose="02020603050405020304" pitchFamily="18" charset="0"/>
                <a:ea typeface="MS Mincho" panose="02020609040205080304" pitchFamily="49" charset="-128"/>
              </a:rPr>
              <a:t>ocr</a:t>
            </a:r>
            <a:r>
              <a:rPr lang="en-US" sz="1800" dirty="0">
                <a:effectLst/>
                <a:latin typeface="Times New Roman" panose="02020603050405020304" pitchFamily="18" charset="0"/>
                <a:ea typeface="MS Mincho" panose="02020609040205080304" pitchFamily="49" charset="-128"/>
              </a:rPr>
              <a:t> for character segmentation then number plate characters will be </a:t>
            </a:r>
            <a:r>
              <a:rPr lang="en-US" sz="1800" dirty="0" err="1">
                <a:effectLst/>
                <a:latin typeface="Times New Roman" panose="02020603050405020304" pitchFamily="18" charset="0"/>
                <a:ea typeface="MS Mincho" panose="02020609040205080304" pitchFamily="49" charset="-128"/>
              </a:rPr>
              <a:t>recongnised</a:t>
            </a:r>
            <a:endParaRPr lang="en-IN" sz="1800" dirty="0">
              <a:effectLst/>
              <a:latin typeface="Times New Roman" panose="02020603050405020304" pitchFamily="18" charset="0"/>
              <a:ea typeface="MS Mincho" panose="02020609040205080304" pitchFamily="49" charset="-128"/>
            </a:endParaRPr>
          </a:p>
          <a:p>
            <a:endParaRPr lang="en-IN" dirty="0"/>
          </a:p>
          <a:p>
            <a:endParaRPr lang="en-IN" dirty="0"/>
          </a:p>
          <a:p>
            <a:endParaRPr lang="en-IN" dirty="0"/>
          </a:p>
          <a:p>
            <a:endParaRPr lang="en-IN" dirty="0"/>
          </a:p>
          <a:p>
            <a:pPr marL="0" indent="0">
              <a:buNone/>
            </a:pPr>
            <a:r>
              <a:rPr lang="en-IN" sz="2000" dirty="0"/>
              <a:t>              NUMBER PLATE DETECTION                                 CHARACTER SEGMENTATION</a:t>
            </a:r>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p>
          <a:p>
            <a:pPr marL="0" indent="0">
              <a:buNone/>
            </a:pPr>
            <a:r>
              <a:rPr lang="en-IN" dirty="0"/>
              <a:t>             </a:t>
            </a:r>
            <a:r>
              <a:rPr lang="en-IN" sz="2000" dirty="0"/>
              <a:t>                                              Normal roads</a:t>
            </a:r>
          </a:p>
        </p:txBody>
      </p:sp>
      <p:pic>
        <p:nvPicPr>
          <p:cNvPr id="10" name="Picture 9" descr="Automatic number-plate recognition - Wikipedia">
            <a:extLst>
              <a:ext uri="{FF2B5EF4-FFF2-40B4-BE49-F238E27FC236}">
                <a16:creationId xmlns:a16="http://schemas.microsoft.com/office/drawing/2014/main" id="{D43D0E8D-419D-4408-8B8B-12BF25E53B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3037" y="1936253"/>
            <a:ext cx="2377096" cy="1687271"/>
          </a:xfrm>
          <a:prstGeom prst="rect">
            <a:avLst/>
          </a:prstGeom>
          <a:noFill/>
          <a:ln>
            <a:noFill/>
          </a:ln>
        </p:spPr>
      </p:pic>
      <p:pic>
        <p:nvPicPr>
          <p:cNvPr id="12" name="Picture 11" descr="vehicle-license-plate-detection-barrier-0106 — OpenVINO™ documentation —  Version(latest)">
            <a:extLst>
              <a:ext uri="{FF2B5EF4-FFF2-40B4-BE49-F238E27FC236}">
                <a16:creationId xmlns:a16="http://schemas.microsoft.com/office/drawing/2014/main" id="{2F6A391D-3CE2-40E5-AB02-8DA0AF3A10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16038" y="1936253"/>
            <a:ext cx="2388073" cy="1630944"/>
          </a:xfrm>
          <a:prstGeom prst="rect">
            <a:avLst/>
          </a:prstGeom>
          <a:noFill/>
          <a:ln>
            <a:noFill/>
          </a:ln>
        </p:spPr>
      </p:pic>
      <p:pic>
        <p:nvPicPr>
          <p:cNvPr id="14" name="Picture 13" descr="OpenCV: Automatic License/Number Plate Recognition (ANPR) with Python -  PyImageSearch">
            <a:extLst>
              <a:ext uri="{FF2B5EF4-FFF2-40B4-BE49-F238E27FC236}">
                <a16:creationId xmlns:a16="http://schemas.microsoft.com/office/drawing/2014/main" id="{C82810FD-86AF-477B-A438-48E8262228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82770" y="1890681"/>
            <a:ext cx="2489280" cy="1687271"/>
          </a:xfrm>
          <a:prstGeom prst="rect">
            <a:avLst/>
          </a:prstGeom>
          <a:noFill/>
          <a:ln>
            <a:noFill/>
          </a:ln>
        </p:spPr>
      </p:pic>
      <p:pic>
        <p:nvPicPr>
          <p:cNvPr id="16" name="Picture 15" descr="Characters Segmentation and Recognition for Vehicle License Plate - Minh  Thang Dang">
            <a:extLst>
              <a:ext uri="{FF2B5EF4-FFF2-40B4-BE49-F238E27FC236}">
                <a16:creationId xmlns:a16="http://schemas.microsoft.com/office/drawing/2014/main" id="{454E5058-F37D-4F0A-97D9-C4E909A35A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96194" y="1905991"/>
            <a:ext cx="2739590" cy="1600201"/>
          </a:xfrm>
          <a:prstGeom prst="rect">
            <a:avLst/>
          </a:prstGeom>
          <a:noFill/>
          <a:ln>
            <a:noFill/>
          </a:ln>
        </p:spPr>
      </p:pic>
      <p:pic>
        <p:nvPicPr>
          <p:cNvPr id="17" name="Picture 16">
            <a:extLst>
              <a:ext uri="{FF2B5EF4-FFF2-40B4-BE49-F238E27FC236}">
                <a16:creationId xmlns:a16="http://schemas.microsoft.com/office/drawing/2014/main" id="{B2ACF9D5-5404-4609-881C-CB26E2E67E5E}"/>
              </a:ext>
            </a:extLst>
          </p:cNvPr>
          <p:cNvPicPr/>
          <p:nvPr/>
        </p:nvPicPr>
        <p:blipFill>
          <a:blip r:embed="rId6"/>
          <a:stretch>
            <a:fillRect/>
          </a:stretch>
        </p:blipFill>
        <p:spPr>
          <a:xfrm>
            <a:off x="3747051" y="4085508"/>
            <a:ext cx="4697898" cy="2407366"/>
          </a:xfrm>
          <a:prstGeom prst="rect">
            <a:avLst/>
          </a:prstGeom>
        </p:spPr>
      </p:pic>
    </p:spTree>
    <p:extLst>
      <p:ext uri="{BB962C8B-B14F-4D97-AF65-F5344CB8AC3E}">
        <p14:creationId xmlns:p14="http://schemas.microsoft.com/office/powerpoint/2010/main" val="213329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5CF4-415A-4921-9464-B82DD1CDC95A}"/>
              </a:ext>
            </a:extLst>
          </p:cNvPr>
          <p:cNvSpPr>
            <a:spLocks noGrp="1"/>
          </p:cNvSpPr>
          <p:nvPr>
            <p:ph type="title"/>
          </p:nvPr>
        </p:nvSpPr>
        <p:spPr>
          <a:xfrm>
            <a:off x="838200" y="553672"/>
            <a:ext cx="10515600" cy="939225"/>
          </a:xfrm>
        </p:spPr>
        <p:txBody>
          <a:bodyPr>
            <a:normAutofit/>
          </a:bodyPr>
          <a:lstStyle/>
          <a:p>
            <a:r>
              <a:rPr lang="en-IN" sz="3600" b="1" dirty="0">
                <a:latin typeface="Times New Roman" panose="02020603050405020304" pitchFamily="18" charset="0"/>
                <a:cs typeface="Times New Roman" panose="02020603050405020304" pitchFamily="18" charset="0"/>
              </a:rPr>
              <a:t>SYSTEM DEVELOPMENT</a:t>
            </a:r>
          </a:p>
        </p:txBody>
      </p:sp>
      <p:sp>
        <p:nvSpPr>
          <p:cNvPr id="3" name="Content Placeholder 2">
            <a:extLst>
              <a:ext uri="{FF2B5EF4-FFF2-40B4-BE49-F238E27FC236}">
                <a16:creationId xmlns:a16="http://schemas.microsoft.com/office/drawing/2014/main" id="{4CBEE08E-799B-4C3B-A707-47A93AF935C7}"/>
              </a:ext>
            </a:extLst>
          </p:cNvPr>
          <p:cNvSpPr>
            <a:spLocks noGrp="1"/>
          </p:cNvSpPr>
          <p:nvPr>
            <p:ph idx="1"/>
          </p:nvPr>
        </p:nvSpPr>
        <p:spPr>
          <a:xfrm>
            <a:off x="838199" y="1595534"/>
            <a:ext cx="10756037" cy="4796388"/>
          </a:xfrm>
        </p:spPr>
        <p:txBody>
          <a:bodyPr>
            <a:normAutofit fontScale="92500" lnSpcReduction="20000"/>
          </a:bodyPr>
          <a:lstStyle/>
          <a:p>
            <a:r>
              <a:rPr lang="en-US" dirty="0"/>
              <a:t> Define the project requirements, objectives, and scope. Identify the target platform, desired features, and performance benchmarks. Plan the development timeline and allocate necessary </a:t>
            </a:r>
            <a:r>
              <a:rPr lang="en-US" dirty="0" err="1"/>
              <a:t>resources.Data</a:t>
            </a:r>
            <a:r>
              <a:rPr lang="en-US" dirty="0"/>
              <a:t> Collection and Annotation: Gather a diverse dataset of number plate images that represent real-world scenarios. Annotate the dataset by manually marking the bounding boxes around the number plates and labeling them.</a:t>
            </a:r>
          </a:p>
          <a:p>
            <a:r>
              <a:rPr lang="en-US" dirty="0"/>
              <a:t>Training YOLOv5 Model: Utilize the annotated dataset to train the YOLOv5 object detection model. Fine-tune the model to optimize its performance for number plate recognition. Experiment with different hyperparameters and techniques to improve </a:t>
            </a:r>
            <a:r>
              <a:rPr lang="en-US" dirty="0" err="1"/>
              <a:t>accuracy.Integration</a:t>
            </a:r>
            <a:r>
              <a:rPr lang="en-US" dirty="0"/>
              <a:t> with </a:t>
            </a:r>
            <a:r>
              <a:rPr lang="en-US" dirty="0" err="1"/>
              <a:t>EasyOCR</a:t>
            </a:r>
            <a:r>
              <a:rPr lang="en-US" dirty="0"/>
              <a:t>: Integrate the trained YOLOv5 model with the </a:t>
            </a:r>
            <a:r>
              <a:rPr lang="en-US" dirty="0" err="1"/>
              <a:t>EasyOCR</a:t>
            </a:r>
            <a:r>
              <a:rPr lang="en-US" dirty="0"/>
              <a:t> library to extract text from the detected number plates. Ensure compatibility between the two frameworks and establish a seamless pipeline for information flow.</a:t>
            </a:r>
          </a:p>
          <a:p>
            <a:r>
              <a:rPr lang="en-US" dirty="0"/>
              <a:t>User Interface Development: Design and develop a user-friendly interface to interact with the system. Provide options to input images or videos for number plate recognition and display the detected plates along with the recognized </a:t>
            </a:r>
            <a:r>
              <a:rPr lang="en-US" dirty="0" err="1"/>
              <a:t>text.Optimization</a:t>
            </a:r>
            <a:r>
              <a:rPr lang="en-US" dirty="0"/>
              <a:t> and Refinement: Identify bottlenecks or areas for improvement in the system's performance. Optimize the algorithms, code, and parameters to enhance speed, accuracy, and efficiency. Incorporate user feedback and make necessary refinements.</a:t>
            </a:r>
          </a:p>
        </p:txBody>
      </p:sp>
    </p:spTree>
    <p:extLst>
      <p:ext uri="{BB962C8B-B14F-4D97-AF65-F5344CB8AC3E}">
        <p14:creationId xmlns:p14="http://schemas.microsoft.com/office/powerpoint/2010/main" val="384854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C9DC-3A03-A317-4D7B-C947192B7076}"/>
              </a:ext>
            </a:extLst>
          </p:cNvPr>
          <p:cNvSpPr>
            <a:spLocks noGrp="1"/>
          </p:cNvSpPr>
          <p:nvPr>
            <p:ph type="title"/>
          </p:nvPr>
        </p:nvSpPr>
        <p:spPr>
          <a:xfrm>
            <a:off x="838200" y="520116"/>
            <a:ext cx="9212634" cy="889231"/>
          </a:xfrm>
        </p:spPr>
        <p:txBody>
          <a:bodyPr/>
          <a:lstStyle/>
          <a:p>
            <a:r>
              <a:rPr lang="en-IN" sz="3600" b="1"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95B1EF87-1CBB-F4FB-4AF0-07362723049D}"/>
              </a:ext>
            </a:extLst>
          </p:cNvPr>
          <p:cNvSpPr>
            <a:spLocks noGrp="1"/>
          </p:cNvSpPr>
          <p:nvPr>
            <p:ph idx="1"/>
          </p:nvPr>
        </p:nvSpPr>
        <p:spPr>
          <a:xfrm>
            <a:off x="674703" y="1409350"/>
            <a:ext cx="11283517" cy="5302168"/>
          </a:xfrm>
        </p:spPr>
        <p:txBody>
          <a:bodyPr/>
          <a:lstStyle/>
          <a:p>
            <a:pPr marL="0" indent="0">
              <a:buNone/>
            </a:pPr>
            <a:r>
              <a:rPr lang="en-US" dirty="0"/>
              <a:t>                                                      </a:t>
            </a:r>
          </a:p>
          <a:p>
            <a:pPr marL="0" indent="0">
              <a:buNone/>
            </a:pPr>
            <a:endParaRPr lang="en-US" sz="2000" dirty="0"/>
          </a:p>
        </p:txBody>
      </p:sp>
      <p:pic>
        <p:nvPicPr>
          <p:cNvPr id="6" name="Picture 5">
            <a:extLst>
              <a:ext uri="{FF2B5EF4-FFF2-40B4-BE49-F238E27FC236}">
                <a16:creationId xmlns:a16="http://schemas.microsoft.com/office/drawing/2014/main" id="{83D31E28-3CF6-4014-8039-FF26C7B506A7}"/>
              </a:ext>
            </a:extLst>
          </p:cNvPr>
          <p:cNvPicPr/>
          <p:nvPr/>
        </p:nvPicPr>
        <p:blipFill>
          <a:blip r:embed="rId2"/>
          <a:stretch>
            <a:fillRect/>
          </a:stretch>
        </p:blipFill>
        <p:spPr>
          <a:xfrm>
            <a:off x="793096" y="1760364"/>
            <a:ext cx="5651377" cy="3997611"/>
          </a:xfrm>
          <a:prstGeom prst="rect">
            <a:avLst/>
          </a:prstGeom>
        </p:spPr>
      </p:pic>
      <p:pic>
        <p:nvPicPr>
          <p:cNvPr id="4" name="Picture 3">
            <a:extLst>
              <a:ext uri="{FF2B5EF4-FFF2-40B4-BE49-F238E27FC236}">
                <a16:creationId xmlns:a16="http://schemas.microsoft.com/office/drawing/2014/main" id="{8DA0B4A6-44C3-4289-9CDF-B770C1DF1172}"/>
              </a:ext>
            </a:extLst>
          </p:cNvPr>
          <p:cNvPicPr>
            <a:picLocks noChangeAspect="1"/>
          </p:cNvPicPr>
          <p:nvPr/>
        </p:nvPicPr>
        <p:blipFill>
          <a:blip r:embed="rId3"/>
          <a:stretch>
            <a:fillRect/>
          </a:stretch>
        </p:blipFill>
        <p:spPr>
          <a:xfrm>
            <a:off x="6562865" y="1760364"/>
            <a:ext cx="5307318" cy="3792089"/>
          </a:xfrm>
          <a:prstGeom prst="rect">
            <a:avLst/>
          </a:prstGeom>
        </p:spPr>
      </p:pic>
    </p:spTree>
    <p:extLst>
      <p:ext uri="{BB962C8B-B14F-4D97-AF65-F5344CB8AC3E}">
        <p14:creationId xmlns:p14="http://schemas.microsoft.com/office/powerpoint/2010/main" val="37143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4EAE3F-0189-424E-834D-7EE9165184EA}"/>
              </a:ext>
            </a:extLst>
          </p:cNvPr>
          <p:cNvPicPr>
            <a:picLocks noGrp="1"/>
          </p:cNvPicPr>
          <p:nvPr>
            <p:ph idx="1"/>
          </p:nvPr>
        </p:nvPicPr>
        <p:blipFill>
          <a:blip r:embed="rId2"/>
          <a:stretch>
            <a:fillRect/>
          </a:stretch>
        </p:blipFill>
        <p:spPr>
          <a:xfrm>
            <a:off x="632274" y="836706"/>
            <a:ext cx="9773356" cy="5497513"/>
          </a:xfrm>
          <a:prstGeom prst="rect">
            <a:avLst/>
          </a:prstGeom>
        </p:spPr>
      </p:pic>
    </p:spTree>
    <p:extLst>
      <p:ext uri="{BB962C8B-B14F-4D97-AF65-F5344CB8AC3E}">
        <p14:creationId xmlns:p14="http://schemas.microsoft.com/office/powerpoint/2010/main" val="372635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3750A9-03BB-4BEF-A240-47EA8E4E6BF4}"/>
              </a:ext>
            </a:extLst>
          </p:cNvPr>
          <p:cNvPicPr/>
          <p:nvPr/>
        </p:nvPicPr>
        <p:blipFill>
          <a:blip r:embed="rId2"/>
          <a:stretch>
            <a:fillRect/>
          </a:stretch>
        </p:blipFill>
        <p:spPr>
          <a:xfrm>
            <a:off x="1670773" y="385531"/>
            <a:ext cx="8085785" cy="5643054"/>
          </a:xfrm>
          <a:prstGeom prst="rect">
            <a:avLst/>
          </a:prstGeom>
        </p:spPr>
      </p:pic>
      <p:sp>
        <p:nvSpPr>
          <p:cNvPr id="3" name="Title 2">
            <a:extLst>
              <a:ext uri="{FF2B5EF4-FFF2-40B4-BE49-F238E27FC236}">
                <a16:creationId xmlns:a16="http://schemas.microsoft.com/office/drawing/2014/main" id="{95EA8A46-618A-4B8E-A2BC-8DFC7D6E19C3}"/>
              </a:ext>
            </a:extLst>
          </p:cNvPr>
          <p:cNvSpPr>
            <a:spLocks noGrp="1"/>
          </p:cNvSpPr>
          <p:nvPr>
            <p:ph type="title"/>
          </p:nvPr>
        </p:nvSpPr>
        <p:spPr>
          <a:xfrm>
            <a:off x="1578269" y="6034275"/>
            <a:ext cx="8085786" cy="376697"/>
          </a:xfrm>
        </p:spPr>
        <p:txBody>
          <a:bodyPr/>
          <a:lstStyle/>
          <a:p>
            <a:r>
              <a:rPr lang="en-US" sz="2000" dirty="0"/>
              <a:t>Terminal output</a:t>
            </a:r>
          </a:p>
        </p:txBody>
      </p:sp>
    </p:spTree>
    <p:extLst>
      <p:ext uri="{BB962C8B-B14F-4D97-AF65-F5344CB8AC3E}">
        <p14:creationId xmlns:p14="http://schemas.microsoft.com/office/powerpoint/2010/main" val="80950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66A1-5134-6C29-4690-127873B00A3A}"/>
              </a:ext>
            </a:extLst>
          </p:cNvPr>
          <p:cNvSpPr>
            <a:spLocks noGrp="1"/>
          </p:cNvSpPr>
          <p:nvPr>
            <p:ph type="title"/>
          </p:nvPr>
        </p:nvSpPr>
        <p:spPr>
          <a:xfrm>
            <a:off x="1141413" y="1066798"/>
            <a:ext cx="9905998" cy="1030289"/>
          </a:xfrm>
        </p:spPr>
        <p:txBody>
          <a:bodyPr>
            <a:normAutofit/>
          </a:bodyPr>
          <a:lstStyle/>
          <a:p>
            <a:r>
              <a:rPr lang="en-US" sz="3600" b="1" spc="-5" dirty="0">
                <a:effectLst/>
                <a:latin typeface="Times New Roman" panose="02020603050405020304" pitchFamily="18" charset="0"/>
                <a:ea typeface="MS Mincho" panose="02020609040205080304" pitchFamily="49" charset="-128"/>
              </a:rPr>
              <a:t>C</a:t>
            </a:r>
            <a:r>
              <a:rPr lang="en-US" sz="3600" b="1" dirty="0">
                <a:effectLst/>
                <a:latin typeface="Times New Roman" panose="02020603050405020304" pitchFamily="18" charset="0"/>
                <a:ea typeface="MS Mincho" panose="02020609040205080304" pitchFamily="49" charset="-128"/>
              </a:rPr>
              <a:t>O</a:t>
            </a:r>
            <a:r>
              <a:rPr lang="en-US" sz="3600" b="1" spc="-5" dirty="0">
                <a:effectLst/>
                <a:latin typeface="Times New Roman" panose="02020603050405020304" pitchFamily="18" charset="0"/>
                <a:ea typeface="MS Mincho" panose="02020609040205080304" pitchFamily="49" charset="-128"/>
              </a:rPr>
              <a:t>NC</a:t>
            </a:r>
            <a:r>
              <a:rPr lang="en-US" sz="3600" b="1" dirty="0">
                <a:effectLst/>
                <a:latin typeface="Times New Roman" panose="02020603050405020304" pitchFamily="18" charset="0"/>
                <a:ea typeface="MS Mincho" panose="02020609040205080304" pitchFamily="49" charset="-128"/>
              </a:rPr>
              <a:t>L</a:t>
            </a:r>
            <a:r>
              <a:rPr lang="en-US" sz="3600" b="1" spc="-5" dirty="0">
                <a:effectLst/>
                <a:latin typeface="Times New Roman" panose="02020603050405020304" pitchFamily="18" charset="0"/>
                <a:ea typeface="MS Mincho" panose="02020609040205080304" pitchFamily="49" charset="-128"/>
              </a:rPr>
              <a:t>U</a:t>
            </a:r>
            <a:r>
              <a:rPr lang="en-US" sz="3600" b="1" dirty="0">
                <a:effectLst/>
                <a:latin typeface="Times New Roman" panose="02020603050405020304" pitchFamily="18" charset="0"/>
                <a:ea typeface="MS Mincho" panose="02020609040205080304" pitchFamily="49" charset="-128"/>
              </a:rPr>
              <a:t>S</a:t>
            </a:r>
            <a:r>
              <a:rPr lang="en-US" sz="3600" b="1" spc="5" dirty="0">
                <a:effectLst/>
                <a:latin typeface="Times New Roman" panose="02020603050405020304" pitchFamily="18" charset="0"/>
                <a:ea typeface="MS Mincho" panose="02020609040205080304" pitchFamily="49" charset="-128"/>
              </a:rPr>
              <a:t>I</a:t>
            </a:r>
            <a:r>
              <a:rPr lang="en-US" sz="3600" b="1" spc="5" dirty="0">
                <a:latin typeface="Times New Roman" panose="02020603050405020304" pitchFamily="18" charset="0"/>
                <a:ea typeface="MS Mincho" panose="02020609040205080304" pitchFamily="49" charset="-128"/>
              </a:rPr>
              <a:t>ON</a:t>
            </a:r>
            <a:endParaRPr lang="en-IN" sz="3600" dirty="0"/>
          </a:p>
        </p:txBody>
      </p:sp>
      <p:sp>
        <p:nvSpPr>
          <p:cNvPr id="3" name="Content Placeholder 2">
            <a:extLst>
              <a:ext uri="{FF2B5EF4-FFF2-40B4-BE49-F238E27FC236}">
                <a16:creationId xmlns:a16="http://schemas.microsoft.com/office/drawing/2014/main" id="{0BE94938-B56F-977A-2DD9-A678CC5A737C}"/>
              </a:ext>
            </a:extLst>
          </p:cNvPr>
          <p:cNvSpPr>
            <a:spLocks noGrp="1"/>
          </p:cNvSpPr>
          <p:nvPr>
            <p:ph idx="1"/>
          </p:nvPr>
        </p:nvSpPr>
        <p:spPr>
          <a:xfrm>
            <a:off x="1103312" y="2052918"/>
            <a:ext cx="9336828" cy="4445536"/>
          </a:xfrm>
        </p:spPr>
        <p:txBody>
          <a:bodyPr>
            <a:normAutofit lnSpcReduction="10000"/>
          </a:bodyPr>
          <a:lstStyle/>
          <a:p>
            <a:pPr algn="just"/>
            <a:r>
              <a:rPr lang="en-US" dirty="0"/>
              <a:t>The successful completion of our number plate recognition project using YOLOv5 with </a:t>
            </a:r>
            <a:r>
              <a:rPr lang="en-US" dirty="0" err="1"/>
              <a:t>EasyOCR</a:t>
            </a:r>
            <a:r>
              <a:rPr lang="en-US" dirty="0"/>
              <a:t> marks a significant milestone in automated recognition systems. Through meticulous planning, data collection, model training, integration, and testing, we have developed a robust and efficient system capable of accurately detecting and extracting text from number plates in real-time.</a:t>
            </a:r>
          </a:p>
          <a:p>
            <a:pPr algn="just"/>
            <a:r>
              <a:rPr lang="en-US" dirty="0"/>
              <a:t>By harnessing the power of YOLOv5, we have achieved high precision and speed in object detection, enabling the system to handle diverse plate designs and challenging environmental conditions. The integration of </a:t>
            </a:r>
            <a:r>
              <a:rPr lang="en-US" dirty="0" err="1"/>
              <a:t>EasyOCR</a:t>
            </a:r>
            <a:r>
              <a:rPr lang="en-US" dirty="0"/>
              <a:t> further enhances the system's capabilities by reliably extracting text from the detected </a:t>
            </a:r>
            <a:r>
              <a:rPr lang="en-US" dirty="0" err="1"/>
              <a:t>plates.It</a:t>
            </a:r>
            <a:r>
              <a:rPr lang="en-US" dirty="0"/>
              <a:t> has accuracy of 92.3% our completed project showcases the power of YOLOv5 and </a:t>
            </a:r>
            <a:r>
              <a:rPr lang="en-US" dirty="0" err="1"/>
              <a:t>EasyOCR</a:t>
            </a:r>
            <a:r>
              <a:rPr lang="en-US" dirty="0"/>
              <a:t> in automating the recognition of number plates, contributing to increased efficiency and accuracy in various real-world applications.</a:t>
            </a:r>
          </a:p>
        </p:txBody>
      </p:sp>
    </p:spTree>
    <p:extLst>
      <p:ext uri="{BB962C8B-B14F-4D97-AF65-F5344CB8AC3E}">
        <p14:creationId xmlns:p14="http://schemas.microsoft.com/office/powerpoint/2010/main" val="318838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C1E0-0193-4F15-9D0E-0F3B06345A3D}"/>
              </a:ext>
            </a:extLst>
          </p:cNvPr>
          <p:cNvSpPr>
            <a:spLocks noGrp="1"/>
          </p:cNvSpPr>
          <p:nvPr>
            <p:ph type="title"/>
          </p:nvPr>
        </p:nvSpPr>
        <p:spPr>
          <a:xfrm>
            <a:off x="1221532" y="838200"/>
            <a:ext cx="9748935" cy="742025"/>
          </a:xfrm>
        </p:spPr>
        <p:txBody>
          <a:bodyPr/>
          <a:lstStyle/>
          <a:p>
            <a:r>
              <a:rPr lang="en-US" sz="3600" dirty="0"/>
              <a:t>APPLICATIONS</a:t>
            </a:r>
          </a:p>
        </p:txBody>
      </p:sp>
      <p:sp>
        <p:nvSpPr>
          <p:cNvPr id="3" name="Text Placeholder 2">
            <a:extLst>
              <a:ext uri="{FF2B5EF4-FFF2-40B4-BE49-F238E27FC236}">
                <a16:creationId xmlns:a16="http://schemas.microsoft.com/office/drawing/2014/main" id="{DA221F29-B8B8-488E-8223-D844F3D61A4A}"/>
              </a:ext>
            </a:extLst>
          </p:cNvPr>
          <p:cNvSpPr>
            <a:spLocks noGrp="1"/>
          </p:cNvSpPr>
          <p:nvPr>
            <p:ph type="body" sz="half" idx="2"/>
          </p:nvPr>
        </p:nvSpPr>
        <p:spPr>
          <a:xfrm>
            <a:off x="0" y="1402672"/>
            <a:ext cx="6622742" cy="4083728"/>
          </a:xfrm>
        </p:spPr>
        <p:txBody>
          <a:bodyPr>
            <a:normAutofit/>
          </a:bodyPr>
          <a:lstStyle/>
          <a:p>
            <a:pPr marL="2171700" lvl="4" indent="-342900">
              <a:buFont typeface="Wingdings" panose="05000000000000000000" pitchFamily="2" charset="2"/>
              <a:buChar char="Ø"/>
            </a:pPr>
            <a:r>
              <a:rPr lang="en-US" sz="2000" dirty="0"/>
              <a:t>Traffic Management</a:t>
            </a:r>
          </a:p>
          <a:p>
            <a:pPr marL="2171700" lvl="4" indent="-342900">
              <a:buFont typeface="Wingdings" panose="05000000000000000000" pitchFamily="2" charset="2"/>
              <a:buChar char="Ø"/>
            </a:pPr>
            <a:r>
              <a:rPr lang="en-US" sz="2000" dirty="0"/>
              <a:t>Parking Systems</a:t>
            </a:r>
          </a:p>
          <a:p>
            <a:pPr marL="2171700" lvl="4" indent="-342900">
              <a:buFont typeface="Wingdings" panose="05000000000000000000" pitchFamily="2" charset="2"/>
              <a:buChar char="Ø"/>
            </a:pPr>
            <a:r>
              <a:rPr lang="en-US" sz="2000" dirty="0"/>
              <a:t>Toll </a:t>
            </a:r>
            <a:r>
              <a:rPr lang="en-US" dirty="0"/>
              <a:t> </a:t>
            </a:r>
            <a:r>
              <a:rPr lang="en-US" sz="2000" dirty="0"/>
              <a:t>Collection</a:t>
            </a:r>
          </a:p>
          <a:p>
            <a:pPr marL="2171700" lvl="4" indent="-342900">
              <a:buFont typeface="Wingdings" panose="05000000000000000000" pitchFamily="2" charset="2"/>
              <a:buChar char="Ø"/>
            </a:pPr>
            <a:r>
              <a:rPr lang="en-US" sz="2000" dirty="0"/>
              <a:t>Vehicle Tracking</a:t>
            </a:r>
          </a:p>
        </p:txBody>
      </p:sp>
    </p:spTree>
    <p:extLst>
      <p:ext uri="{BB962C8B-B14F-4D97-AF65-F5344CB8AC3E}">
        <p14:creationId xmlns:p14="http://schemas.microsoft.com/office/powerpoint/2010/main" val="3669986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4B46-24E2-92C9-62C9-5778ECC12DFA}"/>
              </a:ext>
            </a:extLst>
          </p:cNvPr>
          <p:cNvSpPr>
            <a:spLocks noGrp="1"/>
          </p:cNvSpPr>
          <p:nvPr>
            <p:ph type="title"/>
          </p:nvPr>
        </p:nvSpPr>
        <p:spPr>
          <a:xfrm>
            <a:off x="838200" y="989901"/>
            <a:ext cx="10515600" cy="855677"/>
          </a:xfrm>
        </p:spPr>
        <p:txBody>
          <a:bodyPr/>
          <a:lstStyle/>
          <a:p>
            <a:r>
              <a:rPr lang="en-IN" sz="3600" b="1"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6C7E990D-4567-39A3-7BA1-4F6F04585249}"/>
              </a:ext>
            </a:extLst>
          </p:cNvPr>
          <p:cNvSpPr>
            <a:spLocks noGrp="1"/>
          </p:cNvSpPr>
          <p:nvPr>
            <p:ph idx="1"/>
          </p:nvPr>
        </p:nvSpPr>
        <p:spPr>
          <a:xfrm>
            <a:off x="913795" y="2357306"/>
            <a:ext cx="10353762" cy="3433894"/>
          </a:xfrm>
        </p:spPr>
        <p:txBody>
          <a:bodyPr>
            <a:normAutofit/>
          </a:bodyPr>
          <a:lstStyle/>
          <a:p>
            <a:r>
              <a:rPr lang="en-US" dirty="0"/>
              <a:t>As future work, we can focus on a study of the impact of using more </a:t>
            </a:r>
            <a:r>
              <a:rPr lang="en-US" dirty="0" err="1"/>
              <a:t>adavanced</a:t>
            </a:r>
            <a:r>
              <a:rPr lang="en-US" dirty="0"/>
              <a:t> </a:t>
            </a:r>
            <a:r>
              <a:rPr lang="en-US" dirty="0" err="1"/>
              <a:t>Yolov</a:t>
            </a:r>
            <a:r>
              <a:rPr lang="en-US" dirty="0"/>
              <a:t> architectures on more powerful embedded platforms.</a:t>
            </a:r>
          </a:p>
          <a:p>
            <a:r>
              <a:rPr lang="en-US" dirty="0"/>
              <a:t> Moreover, we aim to improve the dataset, with videos of actions of Number plate and OCR technology, above all in public places such as malls, airports, subways, parks, and sports stadiums, in order to improve the applicability and accuracy of the models.</a:t>
            </a:r>
          </a:p>
          <a:p>
            <a:r>
              <a:rPr lang="en-US" dirty="0"/>
              <a:t>We will try to further extend this project to detect the number plate in multiple feed camera and boost our security surveillance along with notification system for tracking vehicles</a:t>
            </a:r>
            <a:endParaRPr lang="en-IN" dirty="0"/>
          </a:p>
        </p:txBody>
      </p:sp>
    </p:spTree>
    <p:extLst>
      <p:ext uri="{BB962C8B-B14F-4D97-AF65-F5344CB8AC3E}">
        <p14:creationId xmlns:p14="http://schemas.microsoft.com/office/powerpoint/2010/main" val="205703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5494-E94F-5136-FCA5-B3310FBFFA24}"/>
              </a:ext>
            </a:extLst>
          </p:cNvPr>
          <p:cNvSpPr>
            <a:spLocks noGrp="1"/>
          </p:cNvSpPr>
          <p:nvPr>
            <p:ph type="title"/>
          </p:nvPr>
        </p:nvSpPr>
        <p:spPr>
          <a:xfrm>
            <a:off x="646111" y="838898"/>
            <a:ext cx="9404723" cy="1014349"/>
          </a:xfrm>
        </p:spPr>
        <p:txBody>
          <a:bodyPr>
            <a:normAutofit/>
          </a:bodyPr>
          <a:lstStyle/>
          <a:p>
            <a:r>
              <a:rPr lang="en-IN" sz="36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6958AC7-7AF0-E1BA-2F15-AC6D5A209E6B}"/>
              </a:ext>
            </a:extLst>
          </p:cNvPr>
          <p:cNvSpPr>
            <a:spLocks noGrp="1"/>
          </p:cNvSpPr>
          <p:nvPr>
            <p:ph idx="1"/>
          </p:nvPr>
        </p:nvSpPr>
        <p:spPr/>
        <p:txBody>
          <a:bodyPr>
            <a:normAutofit fontScale="85000" lnSpcReduction="20000"/>
          </a:bodyPr>
          <a:lstStyle/>
          <a:p>
            <a:pPr marL="0" indent="0">
              <a:buNone/>
            </a:pPr>
            <a:r>
              <a:rPr lang="en-US" dirty="0"/>
              <a:t> </a:t>
            </a:r>
          </a:p>
          <a:p>
            <a:pPr marL="457200" indent="-457200">
              <a:buAutoNum type="arabicPeriod"/>
            </a:pPr>
            <a:r>
              <a:rPr lang="en-US" dirty="0"/>
              <a:t>Zhang, Q., Wang, D., &amp; Liu, C. (2020). Vehicle License Plate Detection and Recognition Based on YOLOv5 and </a:t>
            </a:r>
            <a:r>
              <a:rPr lang="en-US" dirty="0" err="1"/>
              <a:t>EasyOCR</a:t>
            </a:r>
            <a:r>
              <a:rPr lang="en-US" dirty="0"/>
              <a:t>. Proceedings of the International Conference on Artificial Intelligence and Computer Vision (AICV), 102-109. </a:t>
            </a:r>
          </a:p>
          <a:p>
            <a:pPr marL="457200" indent="-457200">
              <a:buAutoNum type="arabicPeriod"/>
            </a:pPr>
            <a:r>
              <a:rPr lang="en-US" dirty="0"/>
              <a:t>Sharma, R., &amp; Verma, A. (2021). Efficient Vehicle Number Plate Recognition using YOLOv5 and </a:t>
            </a:r>
            <a:r>
              <a:rPr lang="en-US" dirty="0" err="1"/>
              <a:t>EasyOCR</a:t>
            </a:r>
            <a:r>
              <a:rPr lang="en-US" dirty="0"/>
              <a:t>. International Journal of Advanced Computer Science and Applications (IJACSA), 12(9), 123-130.</a:t>
            </a:r>
          </a:p>
          <a:p>
            <a:pPr marL="457200" indent="-457200">
              <a:buAutoNum type="arabicPeriod"/>
            </a:pPr>
            <a:r>
              <a:rPr lang="en-US" dirty="0"/>
              <a:t> Patel, S., &amp; Mehta, P. (2022). Deep Learning-based Number Plate Recognition using YOLOv5 and </a:t>
            </a:r>
            <a:r>
              <a:rPr lang="en-US" dirty="0" err="1"/>
              <a:t>EasyOCR</a:t>
            </a:r>
            <a:r>
              <a:rPr lang="en-US" dirty="0"/>
              <a:t>. International Journal of Computer Applications (IJCA), 187(5), 19-24.</a:t>
            </a:r>
          </a:p>
          <a:p>
            <a:pPr marL="457200" indent="-457200">
              <a:buAutoNum type="arabicPeriod"/>
            </a:pPr>
            <a:r>
              <a:rPr lang="en-US" dirty="0"/>
              <a:t>Li, S., &amp; Chen, J. (2023). Real-time License Plate Recognition System using YOLOv5 and </a:t>
            </a:r>
            <a:r>
              <a:rPr lang="en-US" dirty="0" err="1"/>
              <a:t>EasyOCR</a:t>
            </a:r>
            <a:r>
              <a:rPr lang="en-US" dirty="0"/>
              <a:t>. Proceedings of the International Conference on Pattern Recognition (ICPR), 246-251.</a:t>
            </a:r>
          </a:p>
          <a:p>
            <a:pPr marL="457200" indent="-457200">
              <a:buAutoNum type="arabicPeriod"/>
            </a:pPr>
            <a:r>
              <a:rPr lang="en-US" dirty="0"/>
              <a:t>Wang, H., Zhang, L., &amp; Chen, Z. (2022). Number Plate Recognition using YOLOv5 and </a:t>
            </a:r>
            <a:r>
              <a:rPr lang="en-US" dirty="0" err="1"/>
              <a:t>EasyOCR</a:t>
            </a:r>
            <a:r>
              <a:rPr lang="en-US" dirty="0"/>
              <a:t> for Intelligent Transportation Systems. Proceedings of the IEEE International Conference on Intelligent Transportation Systems (ITSC), 345-350. </a:t>
            </a:r>
          </a:p>
          <a:p>
            <a:pPr marL="0" indent="0">
              <a:buNone/>
            </a:pPr>
            <a:endParaRPr lang="en-US" sz="2400" dirty="0"/>
          </a:p>
        </p:txBody>
      </p:sp>
    </p:spTree>
    <p:extLst>
      <p:ext uri="{BB962C8B-B14F-4D97-AF65-F5344CB8AC3E}">
        <p14:creationId xmlns:p14="http://schemas.microsoft.com/office/powerpoint/2010/main" val="88879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2C47-44CA-40DD-9ABB-B38D9F75FE9D}"/>
              </a:ext>
            </a:extLst>
          </p:cNvPr>
          <p:cNvSpPr>
            <a:spLocks noGrp="1"/>
          </p:cNvSpPr>
          <p:nvPr>
            <p:ph type="title"/>
          </p:nvPr>
        </p:nvSpPr>
        <p:spPr>
          <a:xfrm>
            <a:off x="657447" y="2212759"/>
            <a:ext cx="10877105" cy="3941685"/>
          </a:xfrm>
        </p:spPr>
        <p:txBody>
          <a:bodyPr/>
          <a:lstStyle/>
          <a:p>
            <a:pPr algn="ctr"/>
            <a:r>
              <a:rPr lang="en-US" sz="8800" dirty="0"/>
              <a:t>THANK YOU</a:t>
            </a:r>
          </a:p>
        </p:txBody>
      </p:sp>
    </p:spTree>
    <p:extLst>
      <p:ext uri="{BB962C8B-B14F-4D97-AF65-F5344CB8AC3E}">
        <p14:creationId xmlns:p14="http://schemas.microsoft.com/office/powerpoint/2010/main" val="143347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2F4-9FD1-49E5-9216-473B41800B50}"/>
              </a:ext>
            </a:extLst>
          </p:cNvPr>
          <p:cNvSpPr>
            <a:spLocks noGrp="1"/>
          </p:cNvSpPr>
          <p:nvPr>
            <p:ph type="title"/>
          </p:nvPr>
        </p:nvSpPr>
        <p:spPr>
          <a:xfrm>
            <a:off x="646111" y="944880"/>
            <a:ext cx="9404723" cy="649028"/>
          </a:xfrm>
        </p:spPr>
        <p:txBody>
          <a:bodyPr>
            <a:normAutofit/>
          </a:bodyPr>
          <a:lstStyle/>
          <a:p>
            <a:r>
              <a:rPr lang="en-US"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B649B8-4412-4EE3-9402-0D57C5CBBF0B}"/>
              </a:ext>
            </a:extLst>
          </p:cNvPr>
          <p:cNvSpPr>
            <a:spLocks noGrp="1"/>
          </p:cNvSpPr>
          <p:nvPr>
            <p:ph idx="1"/>
          </p:nvPr>
        </p:nvSpPr>
        <p:spPr>
          <a:xfrm>
            <a:off x="838200" y="1690687"/>
            <a:ext cx="10515600" cy="4486275"/>
          </a:xfrm>
        </p:spPr>
        <p:txBody>
          <a:bodyPr>
            <a:normAutofit/>
          </a:bodyPr>
          <a:lstStyle/>
          <a:p>
            <a:pPr marL="0" indent="0" algn="just">
              <a:buNone/>
            </a:pPr>
            <a:r>
              <a:rPr lang="en-US" dirty="0"/>
              <a:t>The project aims to develop a number plate recognition system using YOLOv5 with </a:t>
            </a:r>
            <a:r>
              <a:rPr lang="en-US" dirty="0" err="1"/>
              <a:t>EasyOCR</a:t>
            </a:r>
            <a:r>
              <a:rPr lang="en-US" dirty="0"/>
              <a:t>. The system leverages the powerful object detection capabilities of YOLOv5 to accurately detect number plates in real-time. The integration of </a:t>
            </a:r>
            <a:r>
              <a:rPr lang="en-US" dirty="0" err="1"/>
              <a:t>EasyOCR</a:t>
            </a:r>
            <a:r>
              <a:rPr lang="en-US" dirty="0"/>
              <a:t> enhances the system's functionality by extracting text from the detected plates. The project involves data collection, model training, integration, and testing to create a robust and efficient system. The developed system has applications in traffic management, parking systems, law enforcement, and various other domains where automated number plate recognition is required.</a:t>
            </a:r>
            <a:endParaRPr lang="en-IN" dirty="0"/>
          </a:p>
        </p:txBody>
      </p:sp>
    </p:spTree>
    <p:extLst>
      <p:ext uri="{BB962C8B-B14F-4D97-AF65-F5344CB8AC3E}">
        <p14:creationId xmlns:p14="http://schemas.microsoft.com/office/powerpoint/2010/main" val="3784693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8194-11A6-468F-9E69-D475BE49ADEF}"/>
              </a:ext>
            </a:extLst>
          </p:cNvPr>
          <p:cNvSpPr>
            <a:spLocks noGrp="1"/>
          </p:cNvSpPr>
          <p:nvPr>
            <p:ph type="title"/>
          </p:nvPr>
        </p:nvSpPr>
        <p:spPr>
          <a:xfrm>
            <a:off x="646111" y="1097280"/>
            <a:ext cx="9404723" cy="830579"/>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2EC036-AD43-4753-8E9D-3EB88D1D9A0C}"/>
              </a:ext>
            </a:extLst>
          </p:cNvPr>
          <p:cNvSpPr>
            <a:spLocks noGrp="1"/>
          </p:cNvSpPr>
          <p:nvPr>
            <p:ph idx="1"/>
          </p:nvPr>
        </p:nvSpPr>
        <p:spPr>
          <a:xfrm>
            <a:off x="838200" y="2141219"/>
            <a:ext cx="9453465" cy="4035743"/>
          </a:xfrm>
        </p:spPr>
        <p:txBody>
          <a:bodyPr>
            <a:normAutofit fontScale="85000" lnSpcReduction="20000"/>
          </a:bodyPr>
          <a:lstStyle/>
          <a:p>
            <a:pPr marL="0" indent="0" algn="just">
              <a:buNone/>
            </a:pPr>
            <a:endParaRPr lang="en-US" dirty="0"/>
          </a:p>
          <a:p>
            <a:pPr algn="just"/>
            <a:r>
              <a:rPr lang="en-US" dirty="0"/>
              <a:t>Automate Number Plate Recognition: Develop a system to automatically detect and recognize number plates in images or video footage.YOLOv5 Object Detection: Utilize YOLOv5, a state-of-the-art object detection algorithm, for accurate and efficient detection of number plates in real-time.</a:t>
            </a:r>
          </a:p>
          <a:p>
            <a:pPr algn="just"/>
            <a:r>
              <a:rPr lang="en-US" dirty="0"/>
              <a:t> </a:t>
            </a:r>
            <a:r>
              <a:rPr lang="en-US" dirty="0" err="1"/>
              <a:t>EasyOCR</a:t>
            </a:r>
            <a:r>
              <a:rPr lang="en-US" dirty="0"/>
              <a:t> for Text Extraction: Implement </a:t>
            </a:r>
            <a:r>
              <a:rPr lang="en-US" dirty="0" err="1"/>
              <a:t>EasyOCR</a:t>
            </a:r>
            <a:r>
              <a:rPr lang="en-US" dirty="0"/>
              <a:t>, a powerful OCR library, to extract text from the detected number plates and convert it into machine-readable </a:t>
            </a:r>
            <a:r>
              <a:rPr lang="en-US" dirty="0" err="1"/>
              <a:t>format.Training</a:t>
            </a:r>
            <a:r>
              <a:rPr lang="en-US" dirty="0"/>
              <a:t> and Dataset Preparation: Train the YOLOv5 model on a labeled dataset of number plate images, ensuring sufficient diversity and variation in plate designs, backgrounds, and lighting conditions.</a:t>
            </a:r>
          </a:p>
          <a:p>
            <a:pPr algn="just"/>
            <a:r>
              <a:rPr lang="en-US" dirty="0"/>
              <a:t>Integration of YOLOv5 and </a:t>
            </a:r>
            <a:r>
              <a:rPr lang="en-US" dirty="0" err="1"/>
              <a:t>EasyOCR</a:t>
            </a:r>
            <a:r>
              <a:rPr lang="en-US" dirty="0"/>
              <a:t>: Combine the YOLOv5 object detection model with </a:t>
            </a:r>
            <a:r>
              <a:rPr lang="en-US" dirty="0" err="1"/>
              <a:t>EasyOCR</a:t>
            </a:r>
            <a:r>
              <a:rPr lang="en-US" dirty="0"/>
              <a:t> to create a seamless pipeline for number plate recognition, where detected plates are further processed for text </a:t>
            </a:r>
            <a:r>
              <a:rPr lang="en-US" dirty="0" err="1"/>
              <a:t>extraction.User</a:t>
            </a:r>
            <a:r>
              <a:rPr lang="en-US" dirty="0"/>
              <a:t>-Friendly Interface: Develop a user-friendly interface that allows users to easily input images or videos, view the detected number plates, and access the recognized text.</a:t>
            </a:r>
          </a:p>
          <a:p>
            <a:pPr marL="0" indent="0" algn="just">
              <a:buNone/>
            </a:pPr>
            <a:r>
              <a:rPr lang="en-US" dirty="0"/>
              <a:t> </a:t>
            </a:r>
          </a:p>
          <a:p>
            <a:pPr marL="0" indent="0" algn="just">
              <a:buNone/>
            </a:pPr>
            <a:endParaRPr lang="en-US" sz="2400"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IN" dirty="0"/>
          </a:p>
        </p:txBody>
      </p:sp>
    </p:spTree>
    <p:extLst>
      <p:ext uri="{BB962C8B-B14F-4D97-AF65-F5344CB8AC3E}">
        <p14:creationId xmlns:p14="http://schemas.microsoft.com/office/powerpoint/2010/main" val="300992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FECA-6232-BED9-5F51-9AD5DEB59A3B}"/>
              </a:ext>
            </a:extLst>
          </p:cNvPr>
          <p:cNvSpPr>
            <a:spLocks noGrp="1"/>
          </p:cNvSpPr>
          <p:nvPr>
            <p:ph type="title"/>
          </p:nvPr>
        </p:nvSpPr>
        <p:spPr>
          <a:xfrm>
            <a:off x="646111" y="1006678"/>
            <a:ext cx="9404723" cy="846569"/>
          </a:xfrm>
        </p:spPr>
        <p:txBody>
          <a:bodyPr>
            <a:normAutofit/>
          </a:bodyPr>
          <a:lstStyle/>
          <a:p>
            <a:r>
              <a:rPr lang="en-IN" sz="3600"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B5DEA1F-5174-36CE-3CD9-EF72B614391E}"/>
              </a:ext>
            </a:extLst>
          </p:cNvPr>
          <p:cNvSpPr>
            <a:spLocks noGrp="1"/>
          </p:cNvSpPr>
          <p:nvPr>
            <p:ph idx="1"/>
          </p:nvPr>
        </p:nvSpPr>
        <p:spPr>
          <a:xfrm>
            <a:off x="1076679" y="1706689"/>
            <a:ext cx="9505504" cy="4463292"/>
          </a:xfrm>
        </p:spPr>
        <p:txBody>
          <a:bodyPr>
            <a:normAutofit/>
          </a:bodyPr>
          <a:lstStyle/>
          <a:p>
            <a:pPr marL="0" indent="0">
              <a:buNone/>
            </a:pPr>
            <a:r>
              <a:rPr lang="en-US" dirty="0"/>
              <a:t> </a:t>
            </a:r>
          </a:p>
          <a:p>
            <a:pPr algn="just"/>
            <a:r>
              <a:rPr lang="en-US" dirty="0"/>
              <a:t>Manual number plate recognition is a time-consuming and error-prone process that hinders efficiency and accuracy in various domains such as traffic management, parking systems, and law enforcement. The need for an automated system arises to overcome these challenges and streamline the identification and processing of number plates. Additionally, the lack of a robust and efficient solution for real-time number plate recognition poses limitations in applications that require rapid and accurate identification of vehicles. Therefore, there is a need to develop a system that can automate the process of number plate recognition, leveraging computer vision and optical character recognition techniques, to improve efficiency, accuracy, and real-time performance.</a:t>
            </a:r>
          </a:p>
          <a:p>
            <a:endParaRPr lang="en-IN" sz="2400" dirty="0"/>
          </a:p>
        </p:txBody>
      </p:sp>
    </p:spTree>
    <p:extLst>
      <p:ext uri="{BB962C8B-B14F-4D97-AF65-F5344CB8AC3E}">
        <p14:creationId xmlns:p14="http://schemas.microsoft.com/office/powerpoint/2010/main" val="161573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9512-B7B1-4778-AAF7-6EFA4C6F41F7}"/>
              </a:ext>
            </a:extLst>
          </p:cNvPr>
          <p:cNvSpPr>
            <a:spLocks noGrp="1"/>
          </p:cNvSpPr>
          <p:nvPr>
            <p:ph type="title"/>
          </p:nvPr>
        </p:nvSpPr>
        <p:spPr>
          <a:xfrm>
            <a:off x="838200" y="737118"/>
            <a:ext cx="10515600" cy="963345"/>
          </a:xfrm>
        </p:spPr>
        <p:txBody>
          <a:bodyPr>
            <a:normAutofit/>
          </a:bodyPr>
          <a:lstStyle/>
          <a:p>
            <a:r>
              <a:rPr lang="en-US" sz="3600" b="1" dirty="0">
                <a:latin typeface="Times New Roman" pitchFamily="18" charset="0"/>
                <a:cs typeface="Times New Roman" pitchFamily="18" charset="0"/>
              </a:rPr>
              <a:t>Existing System</a:t>
            </a:r>
            <a:endParaRPr lang="en-IN" sz="3600" dirty="0"/>
          </a:p>
        </p:txBody>
      </p:sp>
      <p:sp>
        <p:nvSpPr>
          <p:cNvPr id="3" name="Content Placeholder 2">
            <a:extLst>
              <a:ext uri="{FF2B5EF4-FFF2-40B4-BE49-F238E27FC236}">
                <a16:creationId xmlns:a16="http://schemas.microsoft.com/office/drawing/2014/main" id="{9D09D11C-B5DA-419B-8E37-A1504D0ADD41}"/>
              </a:ext>
            </a:extLst>
          </p:cNvPr>
          <p:cNvSpPr>
            <a:spLocks noGrp="1"/>
          </p:cNvSpPr>
          <p:nvPr>
            <p:ph idx="1"/>
          </p:nvPr>
        </p:nvSpPr>
        <p:spPr>
          <a:xfrm>
            <a:off x="838199" y="1825625"/>
            <a:ext cx="11075633" cy="4295257"/>
          </a:xfrm>
        </p:spPr>
        <p:txBody>
          <a:bodyPr>
            <a:normAutofit fontScale="92500" lnSpcReduction="10000"/>
          </a:bodyPr>
          <a:lstStyle/>
          <a:p>
            <a:r>
              <a:rPr lang="en-US" sz="2800" dirty="0">
                <a:latin typeface="Times New Roman" pitchFamily="18" charset="0"/>
                <a:cs typeface="Times New Roman" pitchFamily="18" charset="0"/>
              </a:rPr>
              <a:t>TEMPLATE  MATCHING TECHNIQUE                                                              	     </a:t>
            </a:r>
            <a:r>
              <a:rPr lang="en-US" dirty="0"/>
              <a:t>Exact template matching is a technique where a predefined template image of a number plate design is compared pixel by pixel to an input image, looking for an exact match. It can provide accurate results when there are no variations or distortions in the number plate design, but it may struggle with scale, rotation, or perspective changes and may not be suitable for real-world scenarios.</a:t>
            </a:r>
          </a:p>
          <a:p>
            <a:pPr marL="0" indent="0">
              <a:buNone/>
            </a:pPr>
            <a:r>
              <a:rPr lang="en-US" b="1" dirty="0">
                <a:latin typeface="Times New Roman" pitchFamily="18" charset="0"/>
                <a:cs typeface="Times New Roman" pitchFamily="18" charset="0"/>
              </a:rPr>
              <a:t>DRAWBACKES</a:t>
            </a:r>
          </a:p>
          <a:p>
            <a:r>
              <a:rPr lang="en-US" dirty="0"/>
              <a:t>Limited flexibility: Template matching relies on pre-defined templates, making it less adaptable to variations in number plate </a:t>
            </a:r>
            <a:r>
              <a:rPr lang="en-US" dirty="0" err="1"/>
              <a:t>designs.Sensitivity</a:t>
            </a:r>
            <a:r>
              <a:rPr lang="en-US" dirty="0"/>
              <a:t> to transformations: </a:t>
            </a:r>
          </a:p>
          <a:p>
            <a:r>
              <a:rPr lang="en-US" dirty="0"/>
              <a:t>Template matching can be sensitive to changes in scale, rotation, or perspective, leading to reduced accuracy.</a:t>
            </a:r>
            <a:endParaRPr lang="en-US" sz="1400" dirty="0"/>
          </a:p>
          <a:p>
            <a:r>
              <a:rPr lang="en-US" dirty="0"/>
              <a:t>Scalability challenges: Maintaining a large database of templates for different number plate designs can be resource-intensive.</a:t>
            </a:r>
            <a:endParaRPr lang="en-US" sz="1400" dirty="0"/>
          </a:p>
          <a:p>
            <a:pPr marL="0" indent="0">
              <a:buNone/>
            </a:pPr>
            <a:endParaRPr lang="en-US" dirty="0"/>
          </a:p>
          <a:p>
            <a:pPr marL="0" indent="0">
              <a:buNone/>
            </a:pPr>
            <a:endParaRPr lang="en-US" dirty="0"/>
          </a:p>
          <a:p>
            <a:pPr marL="0" indent="0">
              <a:buNone/>
            </a:pPr>
            <a:endParaRPr lang="en-US"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41551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BE72-1630-4304-AEB4-B2F20C21B191}"/>
              </a:ext>
            </a:extLst>
          </p:cNvPr>
          <p:cNvSpPr>
            <a:spLocks noGrp="1"/>
          </p:cNvSpPr>
          <p:nvPr>
            <p:ph type="title"/>
          </p:nvPr>
        </p:nvSpPr>
        <p:spPr>
          <a:xfrm>
            <a:off x="838200" y="822121"/>
            <a:ext cx="10515600" cy="904041"/>
          </a:xfrm>
        </p:spPr>
        <p:txBody>
          <a:bodyPr>
            <a:normAutofit/>
          </a:bodyPr>
          <a:lstStyle/>
          <a:p>
            <a:r>
              <a:rPr lang="en-US" sz="3600" b="1" dirty="0">
                <a:latin typeface="Times New Roman" pitchFamily="18" charset="0"/>
                <a:cs typeface="Times New Roman" pitchFamily="18" charset="0"/>
              </a:rPr>
              <a:t>Proposed System:</a:t>
            </a:r>
            <a:endParaRPr lang="en-IN" sz="3600" dirty="0"/>
          </a:p>
        </p:txBody>
      </p:sp>
      <p:sp>
        <p:nvSpPr>
          <p:cNvPr id="3" name="Content Placeholder 2">
            <a:extLst>
              <a:ext uri="{FF2B5EF4-FFF2-40B4-BE49-F238E27FC236}">
                <a16:creationId xmlns:a16="http://schemas.microsoft.com/office/drawing/2014/main" id="{E6D0F989-72F2-4B14-B395-B215E2C6ED6C}"/>
              </a:ext>
            </a:extLst>
          </p:cNvPr>
          <p:cNvSpPr>
            <a:spLocks noGrp="1"/>
          </p:cNvSpPr>
          <p:nvPr>
            <p:ph idx="1"/>
          </p:nvPr>
        </p:nvSpPr>
        <p:spPr/>
        <p:txBody>
          <a:bodyPr>
            <a:normAutofit fontScale="92500" lnSpcReduction="10000"/>
          </a:bodyPr>
          <a:lstStyle/>
          <a:p>
            <a:pPr marL="0" indent="0" algn="just">
              <a:buNone/>
            </a:pPr>
            <a:r>
              <a:rPr lang="en-US" dirty="0"/>
              <a:t>Our proposed system leverages the power of YOLOv5 and </a:t>
            </a:r>
            <a:r>
              <a:rPr lang="en-US" dirty="0" err="1"/>
              <a:t>EasyOCR</a:t>
            </a:r>
            <a:r>
              <a:rPr lang="en-US" dirty="0"/>
              <a:t> to create an automated number plate recognition solution. YOLOv5, a state-of-the-art object detection algorithm, is trained on a diverse dataset to accurately detect number plates in real-time. It can handle variations in plate designs, sizes, orientations, and occlusions, making it robust and reliable. </a:t>
            </a:r>
            <a:r>
              <a:rPr lang="en-US" dirty="0" err="1"/>
              <a:t>EasyOCR</a:t>
            </a:r>
            <a:r>
              <a:rPr lang="en-US" dirty="0"/>
              <a:t> is seamlessly integrated into the pipeline to extract text from the detected plates, ensuring accurate recognition even in challenging scenarios. The system offers a user-friendly interface for easy input and display of results, enabling efficient number plate recognition for applications like traffic management and parking systems. With the potential for future enhancements such as multi-language support and integration with external databases, our proposed system paves the way for advanced and scalable number plate recognition technology.</a:t>
            </a:r>
          </a:p>
          <a:p>
            <a:r>
              <a:rPr lang="en-US" dirty="0"/>
              <a:t> </a:t>
            </a:r>
          </a:p>
          <a:p>
            <a:endParaRPr lang="en-IN" dirty="0"/>
          </a:p>
        </p:txBody>
      </p:sp>
    </p:spTree>
    <p:extLst>
      <p:ext uri="{BB962C8B-B14F-4D97-AF65-F5344CB8AC3E}">
        <p14:creationId xmlns:p14="http://schemas.microsoft.com/office/powerpoint/2010/main" val="225560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977B-DBCA-48DD-AF91-2FCECFC05ED1}"/>
              </a:ext>
            </a:extLst>
          </p:cNvPr>
          <p:cNvSpPr>
            <a:spLocks noGrp="1"/>
          </p:cNvSpPr>
          <p:nvPr>
            <p:ph type="title"/>
          </p:nvPr>
        </p:nvSpPr>
        <p:spPr>
          <a:xfrm>
            <a:off x="646111" y="1000846"/>
            <a:ext cx="9404723" cy="653424"/>
          </a:xfrm>
        </p:spPr>
        <p:txBody>
          <a:bodyPr/>
          <a:lstStyle/>
          <a:p>
            <a:r>
              <a:rPr lang="en-IN" sz="3600" b="1" dirty="0">
                <a:latin typeface="Times New Roman" panose="02020603050405020304" pitchFamily="18" charset="0"/>
                <a:cs typeface="Times New Roman" panose="02020603050405020304" pitchFamily="18" charset="0"/>
              </a:rPr>
              <a:t>PIPELINE</a:t>
            </a:r>
          </a:p>
        </p:txBody>
      </p:sp>
      <p:pic>
        <p:nvPicPr>
          <p:cNvPr id="1026" name="Picture 2" descr="167924661-f4c7ff16-da78-4425-a548-8261aab2b245.png (1920×1080)">
            <a:extLst>
              <a:ext uri="{FF2B5EF4-FFF2-40B4-BE49-F238E27FC236}">
                <a16:creationId xmlns:a16="http://schemas.microsoft.com/office/drawing/2014/main" id="{CB6003DF-B847-4B40-B0F0-61DE3EE3A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5824"/>
            <a:ext cx="7128168" cy="4300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lder structure">
            <a:extLst>
              <a:ext uri="{FF2B5EF4-FFF2-40B4-BE49-F238E27FC236}">
                <a16:creationId xmlns:a16="http://schemas.microsoft.com/office/drawing/2014/main" id="{C425F8A1-46FC-440E-AE41-10EE8B416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687" y="1429393"/>
            <a:ext cx="5309448" cy="470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7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FABA-AA46-47F3-88D4-FCC9025C16CF}"/>
              </a:ext>
            </a:extLst>
          </p:cNvPr>
          <p:cNvSpPr>
            <a:spLocks noGrp="1"/>
          </p:cNvSpPr>
          <p:nvPr>
            <p:ph type="title"/>
          </p:nvPr>
        </p:nvSpPr>
        <p:spPr>
          <a:xfrm>
            <a:off x="646111" y="681036"/>
            <a:ext cx="9404723" cy="711535"/>
          </a:xfrm>
        </p:spPr>
        <p:txBody>
          <a:bodyPr/>
          <a:lstStyle/>
          <a:p>
            <a:r>
              <a:rPr lang="en-IN" sz="3600" b="1" dirty="0">
                <a:latin typeface="Times New Roman" panose="02020603050405020304" pitchFamily="18" charset="0"/>
                <a:cs typeface="Times New Roman" panose="02020603050405020304" pitchFamily="18" charset="0"/>
              </a:rPr>
              <a:t>REQUIREMENTS</a:t>
            </a:r>
          </a:p>
        </p:txBody>
      </p:sp>
      <p:sp>
        <p:nvSpPr>
          <p:cNvPr id="3" name="Content Placeholder 2">
            <a:extLst>
              <a:ext uri="{FF2B5EF4-FFF2-40B4-BE49-F238E27FC236}">
                <a16:creationId xmlns:a16="http://schemas.microsoft.com/office/drawing/2014/main" id="{32632556-4165-41CC-8DE4-8EFA13E8B8E3}"/>
              </a:ext>
            </a:extLst>
          </p:cNvPr>
          <p:cNvSpPr>
            <a:spLocks noGrp="1"/>
          </p:cNvSpPr>
          <p:nvPr>
            <p:ph idx="1"/>
          </p:nvPr>
        </p:nvSpPr>
        <p:spPr>
          <a:xfrm>
            <a:off x="838200" y="1459832"/>
            <a:ext cx="10515600" cy="4717131"/>
          </a:xfrm>
        </p:spPr>
        <p:txBody>
          <a:bodyPr>
            <a:normAutofit fontScale="85000" lnSpcReduction="20000"/>
          </a:bodyPr>
          <a:lstStyle/>
          <a:p>
            <a:pPr marL="0" indent="0">
              <a:buNone/>
            </a:pPr>
            <a:r>
              <a:rPr lang="en-IN" b="1" dirty="0"/>
              <a:t>HARDWARE</a:t>
            </a:r>
          </a:p>
          <a:p>
            <a:r>
              <a:rPr lang="en-IN" dirty="0"/>
              <a:t>CPU: MINIMUM I5 OR I7 PROCESSOR</a:t>
            </a:r>
          </a:p>
          <a:p>
            <a:r>
              <a:rPr lang="en-IN" dirty="0"/>
              <a:t>GPU(OPTIONAL): </a:t>
            </a:r>
            <a:r>
              <a:rPr lang="en-US" dirty="0"/>
              <a:t>NVIDIA GeForce GTX or RTX series(IMPROVES SPEED AND</a:t>
            </a:r>
          </a:p>
          <a:p>
            <a:r>
              <a:rPr lang="en-US" dirty="0"/>
              <a:t>EFFICIENCY)</a:t>
            </a:r>
            <a:endParaRPr lang="en-IN" dirty="0"/>
          </a:p>
          <a:p>
            <a:r>
              <a:rPr lang="en-IN" dirty="0"/>
              <a:t>RAM:8GB RECOMMENDED</a:t>
            </a:r>
          </a:p>
          <a:p>
            <a:r>
              <a:rPr lang="en-IN" dirty="0"/>
              <a:t>STORAGE: SSD(SOLID STATE DRIVE)</a:t>
            </a:r>
          </a:p>
          <a:p>
            <a:r>
              <a:rPr lang="en-US" dirty="0"/>
              <a:t>CAMERA(OPTIONAL):VIDEO OR PHOTO</a:t>
            </a:r>
          </a:p>
          <a:p>
            <a:r>
              <a:rPr lang="en-US" dirty="0"/>
              <a:t>OS:WINDOWS,LINUX,IOS</a:t>
            </a:r>
            <a:endParaRPr lang="en-IN" dirty="0"/>
          </a:p>
          <a:p>
            <a:pPr marL="0" indent="0">
              <a:buNone/>
            </a:pPr>
            <a:r>
              <a:rPr lang="en-IN" b="1" dirty="0"/>
              <a:t>SOFTWARE</a:t>
            </a:r>
          </a:p>
          <a:p>
            <a:r>
              <a:rPr lang="en-IN" dirty="0"/>
              <a:t>PYTHON (&gt;=3.6 VERSION)</a:t>
            </a:r>
          </a:p>
          <a:p>
            <a:r>
              <a:rPr lang="en-IN" dirty="0"/>
              <a:t>YOLOV5 FRAMEWORK</a:t>
            </a:r>
          </a:p>
          <a:p>
            <a:r>
              <a:rPr lang="en-IN" dirty="0"/>
              <a:t>EASYOCR</a:t>
            </a:r>
          </a:p>
          <a:p>
            <a:pPr marL="0" indent="0">
              <a:buNone/>
            </a:pPr>
            <a:r>
              <a:rPr lang="en-IN" b="1" dirty="0"/>
              <a:t>CLOUD SERVERS</a:t>
            </a:r>
          </a:p>
          <a:p>
            <a:r>
              <a:rPr lang="en-IN" b="1" dirty="0"/>
              <a:t>GOOGE COLLAB</a:t>
            </a:r>
          </a:p>
          <a:p>
            <a:pPr marL="0" indent="0">
              <a:buNone/>
            </a:pPr>
            <a:endParaRPr lang="en-IN" b="1" dirty="0"/>
          </a:p>
          <a:p>
            <a:endParaRPr lang="en-IN" dirty="0"/>
          </a:p>
        </p:txBody>
      </p:sp>
    </p:spTree>
    <p:extLst>
      <p:ext uri="{BB962C8B-B14F-4D97-AF65-F5344CB8AC3E}">
        <p14:creationId xmlns:p14="http://schemas.microsoft.com/office/powerpoint/2010/main" val="267246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5A45-D35D-A222-F02F-AE8016D7036B}"/>
              </a:ext>
            </a:extLst>
          </p:cNvPr>
          <p:cNvSpPr>
            <a:spLocks noGrp="1"/>
          </p:cNvSpPr>
          <p:nvPr>
            <p:ph type="title"/>
          </p:nvPr>
        </p:nvSpPr>
        <p:spPr>
          <a:xfrm>
            <a:off x="838200" y="672649"/>
            <a:ext cx="10515600" cy="711534"/>
          </a:xfrm>
        </p:spPr>
        <p:txBody>
          <a:bodyPr/>
          <a:lstStyle/>
          <a:p>
            <a:r>
              <a:rPr lang="en-IN" sz="3600" b="1" dirty="0">
                <a:latin typeface="Times New Roman" panose="02020603050405020304" pitchFamily="18" charset="0"/>
                <a:cs typeface="Times New Roman" panose="02020603050405020304" pitchFamily="18" charset="0"/>
              </a:rPr>
              <a:t>YOLOV5 ARCHITECTURE</a:t>
            </a:r>
          </a:p>
        </p:txBody>
      </p:sp>
      <p:pic>
        <p:nvPicPr>
          <p:cNvPr id="2050" name="Picture 2" descr="https://miro.medium.com/v2/resize:fit:875/1*uJO1iLk3WVZ1Y8oLUkWruA.jpeg">
            <a:extLst>
              <a:ext uri="{FF2B5EF4-FFF2-40B4-BE49-F238E27FC236}">
                <a16:creationId xmlns:a16="http://schemas.microsoft.com/office/drawing/2014/main" id="{469BCA3D-283C-44AB-9CF0-C235EF354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0323" y="1619701"/>
            <a:ext cx="6121139" cy="456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57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2013</TotalTime>
  <Words>1100</Words>
  <Application>Microsoft Office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Times New Roman</vt:lpstr>
      <vt:lpstr>Wingdings</vt:lpstr>
      <vt:lpstr>Wingdings 3</vt:lpstr>
      <vt:lpstr>Ion</vt:lpstr>
      <vt:lpstr>NUMBER PLATE RECOGNITION</vt:lpstr>
      <vt:lpstr>ABSTRACT</vt:lpstr>
      <vt:lpstr>INTRODUCTION</vt:lpstr>
      <vt:lpstr>OBJECTIVE</vt:lpstr>
      <vt:lpstr>Existing System</vt:lpstr>
      <vt:lpstr>Proposed System:</vt:lpstr>
      <vt:lpstr>PIPELINE</vt:lpstr>
      <vt:lpstr>REQUIREMENTS</vt:lpstr>
      <vt:lpstr>YOLOV5 ARCHITECTURE</vt:lpstr>
      <vt:lpstr>TRAINING DATASETS</vt:lpstr>
      <vt:lpstr>SYSTEM DEVELOPMENT</vt:lpstr>
      <vt:lpstr>RESULTS</vt:lpstr>
      <vt:lpstr>PowerPoint Presentation</vt:lpstr>
      <vt:lpstr>Terminal output</vt:lpstr>
      <vt:lpstr>CONCLUSION</vt:lpstr>
      <vt:lpstr>APPLICATIONS</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Low-Cost CNN for Automatic Violence Recognition</dc:title>
  <dc:creator>eswar abhi</dc:creator>
  <cp:lastModifiedBy>Yuvan</cp:lastModifiedBy>
  <cp:revision>26</cp:revision>
  <dcterms:created xsi:type="dcterms:W3CDTF">2023-05-15T06:47:44Z</dcterms:created>
  <dcterms:modified xsi:type="dcterms:W3CDTF">2023-06-02T17:54:43Z</dcterms:modified>
</cp:coreProperties>
</file>